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87" d="100"/>
          <a:sy n="87" d="100"/>
        </p:scale>
        <p:origin x="109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65376AE3-E4A6-4B03-AD67-553326543457}" type="datetimeFigureOut">
              <a:rPr lang="fa-IR" smtClean="0"/>
              <a:t>05/07/1446</a:t>
            </a:fld>
            <a:endParaRPr lang="fa-IR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C93CCC9E-13B7-44C0-BBE6-1DC1F037ABBF}" type="slidenum">
              <a:rPr lang="fa-IR" smtClean="0"/>
              <a:t>‹#›</a:t>
            </a:fld>
            <a:endParaRPr lang="fa-IR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76AE3-E4A6-4B03-AD67-553326543457}" type="datetimeFigureOut">
              <a:rPr lang="fa-IR" smtClean="0"/>
              <a:t>05/07/1446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CCC9E-13B7-44C0-BBE6-1DC1F037ABBF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76AE3-E4A6-4B03-AD67-553326543457}" type="datetimeFigureOut">
              <a:rPr lang="fa-IR" smtClean="0"/>
              <a:t>05/07/1446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CCC9E-13B7-44C0-BBE6-1DC1F037ABBF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76AE3-E4A6-4B03-AD67-553326543457}" type="datetimeFigureOut">
              <a:rPr lang="fa-IR" smtClean="0"/>
              <a:t>05/07/1446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CCC9E-13B7-44C0-BBE6-1DC1F037ABBF}" type="slidenum">
              <a:rPr lang="fa-IR" smtClean="0"/>
              <a:t>‹#›</a:t>
            </a:fld>
            <a:endParaRPr lang="fa-I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76AE3-E4A6-4B03-AD67-553326543457}" type="datetimeFigureOut">
              <a:rPr lang="fa-IR" smtClean="0"/>
              <a:t>05/07/1446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CCC9E-13B7-44C0-BBE6-1DC1F037ABBF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76AE3-E4A6-4B03-AD67-553326543457}" type="datetimeFigureOut">
              <a:rPr lang="fa-IR" smtClean="0"/>
              <a:t>05/07/1446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CCC9E-13B7-44C0-BBE6-1DC1F037ABBF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76AE3-E4A6-4B03-AD67-553326543457}" type="datetimeFigureOut">
              <a:rPr lang="fa-IR" smtClean="0"/>
              <a:t>05/07/1446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CCC9E-13B7-44C0-BBE6-1DC1F037ABBF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76AE3-E4A6-4B03-AD67-553326543457}" type="datetimeFigureOut">
              <a:rPr lang="fa-IR" smtClean="0"/>
              <a:t>05/07/1446</a:t>
            </a:fld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CCC9E-13B7-44C0-BBE6-1DC1F037ABBF}" type="slidenum">
              <a:rPr lang="fa-IR" smtClean="0"/>
              <a:t>‹#›</a:t>
            </a:fld>
            <a:endParaRPr lang="fa-IR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fa-I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76AE3-E4A6-4B03-AD67-553326543457}" type="datetimeFigureOut">
              <a:rPr lang="fa-IR" smtClean="0"/>
              <a:t>05/07/1446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CCC9E-13B7-44C0-BBE6-1DC1F037ABBF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76AE3-E4A6-4B03-AD67-553326543457}" type="datetimeFigureOut">
              <a:rPr lang="fa-IR" smtClean="0"/>
              <a:t>05/07/1446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CCC9E-13B7-44C0-BBE6-1DC1F037ABBF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76AE3-E4A6-4B03-AD67-553326543457}" type="datetimeFigureOut">
              <a:rPr lang="fa-IR" smtClean="0"/>
              <a:t>05/07/1446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CCC9E-13B7-44C0-BBE6-1DC1F037ABBF}" type="slidenum">
              <a:rPr lang="fa-IR" smtClean="0"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65376AE3-E4A6-4B03-AD67-553326543457}" type="datetimeFigureOut">
              <a:rPr lang="fa-IR" smtClean="0"/>
              <a:t>05/07/1446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C93CCC9E-13B7-44C0-BBE6-1DC1F037ABBF}" type="slidenum">
              <a:rPr lang="fa-IR" smtClean="0"/>
              <a:t>‹#›</a:t>
            </a:fld>
            <a:endParaRPr lang="fa-I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1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27432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86039"/>
            <a:ext cx="7992888" cy="5995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84486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3"/>
            <a:ext cx="6777317" cy="889324"/>
          </a:xfrm>
        </p:spPr>
        <p:txBody>
          <a:bodyPr>
            <a:noAutofit/>
          </a:bodyPr>
          <a:lstStyle/>
          <a:p>
            <a:pPr marL="68580" indent="0" algn="ctr">
              <a:buNone/>
            </a:pPr>
            <a:r>
              <a:rPr lang="ar-SA" sz="5400" b="1" dirty="0">
                <a:solidFill>
                  <a:srgbClr val="0070C0"/>
                </a:solidFill>
                <a:cs typeface="B Compset" panose="00000400000000000000" pitchFamily="2" charset="-78"/>
              </a:rPr>
              <a:t>اهم موارد آئین نامه آموزشی </a:t>
            </a:r>
            <a:endParaRPr lang="fa-IR" sz="5400" b="1" dirty="0" smtClean="0">
              <a:solidFill>
                <a:srgbClr val="0070C0"/>
              </a:solidFill>
              <a:cs typeface="B Compset" panose="00000400000000000000" pitchFamily="2" charset="-78"/>
            </a:endParaRPr>
          </a:p>
          <a:p>
            <a:pPr marL="68580" indent="0" algn="ctr">
              <a:buNone/>
            </a:pPr>
            <a:r>
              <a:rPr lang="ar-SA" sz="6000" b="1" dirty="0" smtClean="0">
                <a:solidFill>
                  <a:srgbClr val="0070C0"/>
                </a:solidFill>
                <a:cs typeface="B Compset" panose="00000400000000000000" pitchFamily="2" charset="-78"/>
              </a:rPr>
              <a:t>دوره کارشناسی</a:t>
            </a:r>
            <a:endParaRPr lang="fa-IR" sz="6000" b="1" dirty="0" smtClean="0">
              <a:solidFill>
                <a:srgbClr val="0070C0"/>
              </a:solidFill>
              <a:cs typeface="B Compset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81384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dir="r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196752"/>
            <a:ext cx="7929445" cy="5112568"/>
          </a:xfrm>
        </p:spPr>
        <p:txBody>
          <a:bodyPr>
            <a:noAutofit/>
          </a:bodyPr>
          <a:lstStyle/>
          <a:p>
            <a:pPr lvl="0"/>
            <a:r>
              <a:rPr lang="ar-SA" sz="2800" b="1" dirty="0">
                <a:solidFill>
                  <a:srgbClr val="0070C0"/>
                </a:solidFill>
                <a:cs typeface="B Nazanin" panose="00000400000000000000" pitchFamily="2" charset="-78"/>
              </a:rPr>
              <a:t>تعداد واحدها:</a:t>
            </a:r>
            <a:r>
              <a:rPr lang="ar-SA" sz="2800" dirty="0">
                <a:solidFill>
                  <a:srgbClr val="0070C0"/>
                </a:solidFill>
                <a:cs typeface="B Nazanin" panose="00000400000000000000" pitchFamily="2" charset="-78"/>
              </a:rPr>
              <a:t>  </a:t>
            </a:r>
            <a:r>
              <a:rPr lang="ar-SA" sz="2800" dirty="0">
                <a:cs typeface="B Nazanin" panose="00000400000000000000" pitchFamily="2" charset="-78"/>
              </a:rPr>
              <a:t>تعداد واحدها در هر ترم حداقل </a:t>
            </a:r>
            <a:r>
              <a:rPr lang="ar-SA" sz="2800" dirty="0">
                <a:solidFill>
                  <a:srgbClr val="FF0000"/>
                </a:solidFill>
                <a:cs typeface="B Nazanin" panose="00000400000000000000" pitchFamily="2" charset="-78"/>
              </a:rPr>
              <a:t>12 </a:t>
            </a:r>
            <a:r>
              <a:rPr lang="ar-SA" sz="2800" dirty="0">
                <a:cs typeface="B Nazanin" panose="00000400000000000000" pitchFamily="2" charset="-78"/>
              </a:rPr>
              <a:t>و حد اکثر </a:t>
            </a:r>
            <a:r>
              <a:rPr lang="ar-SA" sz="2800" dirty="0">
                <a:solidFill>
                  <a:srgbClr val="FF0000"/>
                </a:solidFill>
                <a:cs typeface="B Nazanin" panose="00000400000000000000" pitchFamily="2" charset="-78"/>
              </a:rPr>
              <a:t>20</a:t>
            </a:r>
            <a:r>
              <a:rPr lang="ar-SA" sz="2800" dirty="0">
                <a:cs typeface="B Nazanin" panose="00000400000000000000" pitchFamily="2" charset="-78"/>
              </a:rPr>
              <a:t> واحد می باشد.</a:t>
            </a:r>
            <a:endParaRPr lang="en-US" sz="2800" dirty="0">
              <a:cs typeface="B Nazanin" panose="00000400000000000000" pitchFamily="2" charset="-78"/>
            </a:endParaRPr>
          </a:p>
          <a:p>
            <a:pPr lvl="0"/>
            <a:r>
              <a:rPr lang="ar-SA" sz="2800" b="1" dirty="0">
                <a:solidFill>
                  <a:srgbClr val="0070C0"/>
                </a:solidFill>
                <a:cs typeface="B Nazanin" panose="00000400000000000000" pitchFamily="2" charset="-78"/>
              </a:rPr>
              <a:t>تعداد واحد تابستان:</a:t>
            </a:r>
            <a:r>
              <a:rPr lang="ar-SA" sz="2800" dirty="0">
                <a:solidFill>
                  <a:srgbClr val="0070C0"/>
                </a:solidFill>
                <a:cs typeface="B Nazanin" panose="00000400000000000000" pitchFamily="2" charset="-78"/>
              </a:rPr>
              <a:t> </a:t>
            </a:r>
            <a:r>
              <a:rPr lang="ar-SA" sz="2800" dirty="0">
                <a:cs typeface="B Nazanin" panose="00000400000000000000" pitchFamily="2" charset="-78"/>
              </a:rPr>
              <a:t>واحد مجاز تابستان </a:t>
            </a:r>
            <a:r>
              <a:rPr lang="ar-SA" sz="2800" dirty="0">
                <a:solidFill>
                  <a:srgbClr val="FF0000"/>
                </a:solidFill>
                <a:cs typeface="B Nazanin" panose="00000400000000000000" pitchFamily="2" charset="-78"/>
              </a:rPr>
              <a:t>6 </a:t>
            </a:r>
            <a:r>
              <a:rPr lang="ar-SA" sz="2800" dirty="0">
                <a:cs typeface="B Nazanin" panose="00000400000000000000" pitchFamily="2" charset="-78"/>
              </a:rPr>
              <a:t>واحد درسی می باشد .</a:t>
            </a:r>
            <a:endParaRPr lang="en-US" sz="2800" dirty="0">
              <a:cs typeface="B Nazanin" panose="00000400000000000000" pitchFamily="2" charset="-78"/>
            </a:endParaRPr>
          </a:p>
          <a:p>
            <a:pPr lvl="0"/>
            <a:r>
              <a:rPr lang="ar-SA" sz="2800" b="1" dirty="0">
                <a:solidFill>
                  <a:srgbClr val="0070C0"/>
                </a:solidFill>
                <a:cs typeface="B Nazanin" panose="00000400000000000000" pitchFamily="2" charset="-78"/>
              </a:rPr>
              <a:t>طول دوره :</a:t>
            </a:r>
            <a:r>
              <a:rPr lang="ar-SA" sz="2800" dirty="0">
                <a:solidFill>
                  <a:srgbClr val="0070C0"/>
                </a:solidFill>
                <a:cs typeface="B Nazanin" panose="00000400000000000000" pitchFamily="2" charset="-78"/>
              </a:rPr>
              <a:t> </a:t>
            </a:r>
            <a:r>
              <a:rPr lang="ar-SA" sz="2800" dirty="0">
                <a:cs typeface="B Nazanin" panose="00000400000000000000" pitchFamily="2" charset="-78"/>
              </a:rPr>
              <a:t>مدت مجاز تحصیل </a:t>
            </a:r>
            <a:r>
              <a:rPr lang="ar-SA" sz="2800" dirty="0">
                <a:solidFill>
                  <a:srgbClr val="FF0000"/>
                </a:solidFill>
                <a:cs typeface="B Nazanin" panose="00000400000000000000" pitchFamily="2" charset="-78"/>
              </a:rPr>
              <a:t>4</a:t>
            </a:r>
            <a:r>
              <a:rPr lang="ar-SA" sz="2800" dirty="0">
                <a:cs typeface="B Nazanin" panose="00000400000000000000" pitchFamily="2" charset="-78"/>
              </a:rPr>
              <a:t> سال می باشد .</a:t>
            </a:r>
            <a:endParaRPr lang="en-US" sz="2800" dirty="0">
              <a:cs typeface="B Nazanin" panose="00000400000000000000" pitchFamily="2" charset="-78"/>
            </a:endParaRPr>
          </a:p>
          <a:p>
            <a:pPr lvl="0"/>
            <a:r>
              <a:rPr lang="ar-SA" sz="2800" b="1" dirty="0">
                <a:solidFill>
                  <a:srgbClr val="0070C0"/>
                </a:solidFill>
                <a:cs typeface="B Nazanin" panose="00000400000000000000" pitchFamily="2" charset="-78"/>
              </a:rPr>
              <a:t>حضور و غیاب:</a:t>
            </a:r>
            <a:r>
              <a:rPr lang="ar-SA" sz="2800" dirty="0">
                <a:solidFill>
                  <a:srgbClr val="0070C0"/>
                </a:solidFill>
                <a:cs typeface="B Nazanin" panose="00000400000000000000" pitchFamily="2" charset="-78"/>
              </a:rPr>
              <a:t> </a:t>
            </a:r>
            <a:r>
              <a:rPr lang="ar-SA" sz="2800" dirty="0">
                <a:cs typeface="B Nazanin" panose="00000400000000000000" pitchFamily="2" charset="-78"/>
              </a:rPr>
              <a:t>حضور در تمام جلسات الزامی است وغیبت در هر درس نباید از </a:t>
            </a:r>
            <a:r>
              <a:rPr lang="ar-SA" sz="2800" dirty="0">
                <a:solidFill>
                  <a:srgbClr val="FF0000"/>
                </a:solidFill>
                <a:cs typeface="B Nazanin" panose="00000400000000000000" pitchFamily="2" charset="-78"/>
              </a:rPr>
              <a:t>سه شانزدهم </a:t>
            </a:r>
            <a:r>
              <a:rPr lang="ar-SA" sz="2800" dirty="0">
                <a:cs typeface="B Nazanin" panose="00000400000000000000" pitchFamily="2" charset="-78"/>
              </a:rPr>
              <a:t>مجموع آن درس تجاوز کند . </a:t>
            </a:r>
            <a:endParaRPr lang="en-US" sz="2800" dirty="0">
              <a:cs typeface="B Nazanin" panose="00000400000000000000" pitchFamily="2" charset="-78"/>
            </a:endParaRPr>
          </a:p>
          <a:p>
            <a:pPr lvl="0"/>
            <a:r>
              <a:rPr lang="ar-SA" sz="2800" b="1" dirty="0">
                <a:solidFill>
                  <a:srgbClr val="0070C0"/>
                </a:solidFill>
                <a:cs typeface="B Nazanin" panose="00000400000000000000" pitchFamily="2" charset="-78"/>
              </a:rPr>
              <a:t>مرخصی :</a:t>
            </a:r>
            <a:r>
              <a:rPr lang="ar-SA" sz="2800" dirty="0">
                <a:solidFill>
                  <a:srgbClr val="0070C0"/>
                </a:solidFill>
                <a:cs typeface="B Nazanin" panose="00000400000000000000" pitchFamily="2" charset="-78"/>
              </a:rPr>
              <a:t> </a:t>
            </a:r>
            <a:r>
              <a:rPr lang="ar-SA" sz="2800" dirty="0">
                <a:cs typeface="B Nazanin" panose="00000400000000000000" pitchFamily="2" charset="-78"/>
              </a:rPr>
              <a:t>دانشجو می تواند </a:t>
            </a:r>
            <a:r>
              <a:rPr lang="ar-SA" sz="2800" dirty="0">
                <a:solidFill>
                  <a:srgbClr val="FF0000"/>
                </a:solidFill>
                <a:cs typeface="B Nazanin" panose="00000400000000000000" pitchFamily="2" charset="-78"/>
              </a:rPr>
              <a:t>2</a:t>
            </a:r>
            <a:r>
              <a:rPr lang="ar-SA" sz="2800" dirty="0">
                <a:cs typeface="B Nazanin" panose="00000400000000000000" pitchFamily="2" charset="-78"/>
              </a:rPr>
              <a:t> نیمسال از مرخصی تحصیلی با احتساب در سنوات تحصیلی  استفاده کند .</a:t>
            </a:r>
            <a:endParaRPr lang="en-US" sz="2800" dirty="0">
              <a:cs typeface="B Nazanin" panose="00000400000000000000" pitchFamily="2" charset="-78"/>
            </a:endParaRPr>
          </a:p>
          <a:p>
            <a:pPr lvl="0"/>
            <a:r>
              <a:rPr lang="ar-SA" sz="2800" b="1" dirty="0">
                <a:solidFill>
                  <a:srgbClr val="0070C0"/>
                </a:solidFill>
                <a:cs typeface="B Nazanin" panose="00000400000000000000" pitchFamily="2" charset="-78"/>
              </a:rPr>
              <a:t>اخراج دانشجوی مشروط</a:t>
            </a:r>
            <a:r>
              <a:rPr lang="ar-SA" sz="2800" dirty="0">
                <a:solidFill>
                  <a:srgbClr val="0070C0"/>
                </a:solidFill>
                <a:cs typeface="B Nazanin" panose="00000400000000000000" pitchFamily="2" charset="-78"/>
              </a:rPr>
              <a:t> : </a:t>
            </a:r>
            <a:r>
              <a:rPr lang="ar-SA" sz="2800" dirty="0">
                <a:cs typeface="B Nazanin" panose="00000400000000000000" pitchFamily="2" charset="-78"/>
              </a:rPr>
              <a:t>در صورتی که میانگین نمرات دانشجو در طول 3 ترم زیر </a:t>
            </a:r>
            <a:r>
              <a:rPr lang="ar-SA" sz="2800" dirty="0">
                <a:solidFill>
                  <a:srgbClr val="FF0000"/>
                </a:solidFill>
                <a:cs typeface="B Nazanin" panose="00000400000000000000" pitchFamily="2" charset="-78"/>
              </a:rPr>
              <a:t>12 </a:t>
            </a:r>
            <a:r>
              <a:rPr lang="ar-SA" sz="2800" dirty="0">
                <a:cs typeface="B Nazanin" panose="00000400000000000000" pitchFamily="2" charset="-78"/>
              </a:rPr>
              <a:t>باشد اخراج آموزشی شناخته شده و از ادامه تحصیل محروم می شود </a:t>
            </a:r>
            <a:r>
              <a:rPr lang="ar-SA" sz="2800" dirty="0" smtClean="0">
                <a:cs typeface="B Nazanin" panose="00000400000000000000" pitchFamily="2" charset="-78"/>
              </a:rPr>
              <a:t>.</a:t>
            </a:r>
            <a:endParaRPr lang="en-US" sz="28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90864714"/>
      </p:ext>
    </p:extLst>
  </p:cSld>
  <p:clrMapOvr>
    <a:masterClrMapping/>
  </p:clrMapOvr>
  <p:transition spd="slow">
    <p:cover dir="l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9" y="908720"/>
            <a:ext cx="7632848" cy="5400600"/>
          </a:xfrm>
        </p:spPr>
        <p:txBody>
          <a:bodyPr>
            <a:noAutofit/>
          </a:bodyPr>
          <a:lstStyle/>
          <a:p>
            <a:pPr lvl="0"/>
            <a:r>
              <a:rPr lang="ar-SA" sz="2800" b="1" dirty="0">
                <a:solidFill>
                  <a:srgbClr val="0070C0"/>
                </a:solidFill>
                <a:cs typeface="B Nazanin" panose="00000400000000000000" pitchFamily="2" charset="-78"/>
              </a:rPr>
              <a:t>مهمان :</a:t>
            </a:r>
            <a:r>
              <a:rPr lang="ar-SA" sz="2800" dirty="0">
                <a:solidFill>
                  <a:srgbClr val="0070C0"/>
                </a:solidFill>
                <a:cs typeface="B Nazanin" panose="00000400000000000000" pitchFamily="2" charset="-78"/>
              </a:rPr>
              <a:t> </a:t>
            </a:r>
            <a:r>
              <a:rPr lang="ar-SA" sz="2800" dirty="0">
                <a:cs typeface="B Nazanin" panose="00000400000000000000" pitchFamily="2" charset="-78"/>
              </a:rPr>
              <a:t>مهمانی فقط از طریق مراجعه به سایت وزارت علوم و ارائه درخواست توسط دانشجو از اول تا پایان اردیبهشت ماه  هر سال برای هر </a:t>
            </a:r>
            <a:r>
              <a:rPr lang="ar-SA" sz="2800" dirty="0">
                <a:solidFill>
                  <a:srgbClr val="FF0000"/>
                </a:solidFill>
                <a:cs typeface="B Nazanin" panose="00000400000000000000" pitchFamily="2" charset="-78"/>
              </a:rPr>
              <a:t>2</a:t>
            </a:r>
            <a:r>
              <a:rPr lang="ar-SA" sz="2800" dirty="0">
                <a:cs typeface="B Nazanin" panose="00000400000000000000" pitchFamily="2" charset="-78"/>
              </a:rPr>
              <a:t> ترم انجام می پذیرد .</a:t>
            </a:r>
            <a:endParaRPr lang="en-US" sz="2800" dirty="0">
              <a:cs typeface="B Nazanin" panose="00000400000000000000" pitchFamily="2" charset="-78"/>
            </a:endParaRPr>
          </a:p>
          <a:p>
            <a:pPr lvl="0"/>
            <a:r>
              <a:rPr lang="ar-SA" sz="2800" b="1" dirty="0">
                <a:solidFill>
                  <a:srgbClr val="0070C0"/>
                </a:solidFill>
                <a:cs typeface="B Nazanin" panose="00000400000000000000" pitchFamily="2" charset="-78"/>
              </a:rPr>
              <a:t>انتقال :</a:t>
            </a:r>
            <a:r>
              <a:rPr lang="ar-SA" sz="2800" dirty="0">
                <a:solidFill>
                  <a:srgbClr val="0070C0"/>
                </a:solidFill>
                <a:cs typeface="B Nazanin" panose="00000400000000000000" pitchFamily="2" charset="-78"/>
              </a:rPr>
              <a:t> </a:t>
            </a:r>
            <a:r>
              <a:rPr lang="ar-SA" sz="2800" dirty="0">
                <a:cs typeface="B Nazanin" panose="00000400000000000000" pitchFamily="2" charset="-78"/>
              </a:rPr>
              <a:t>دانشجو پس از </a:t>
            </a:r>
            <a:r>
              <a:rPr lang="ar-SA" sz="2800" dirty="0">
                <a:solidFill>
                  <a:srgbClr val="FF0000"/>
                </a:solidFill>
                <a:cs typeface="B Nazanin" panose="00000400000000000000" pitchFamily="2" charset="-78"/>
              </a:rPr>
              <a:t>3 یا 4 </a:t>
            </a:r>
            <a:r>
              <a:rPr lang="ar-SA" sz="2800" dirty="0">
                <a:cs typeface="B Nazanin" panose="00000400000000000000" pitchFamily="2" charset="-78"/>
              </a:rPr>
              <a:t>ترم مهمانی چنانچه میانگین نمرات همان ورودی را کسب نماید می تواند در خواست انتقال دهد.</a:t>
            </a:r>
            <a:endParaRPr lang="en-US" sz="2800" dirty="0">
              <a:cs typeface="B Nazanin" panose="00000400000000000000" pitchFamily="2" charset="-78"/>
            </a:endParaRPr>
          </a:p>
          <a:p>
            <a:pPr lvl="0"/>
            <a:r>
              <a:rPr lang="ar-SA" sz="2800" b="1" dirty="0">
                <a:solidFill>
                  <a:srgbClr val="0070C0"/>
                </a:solidFill>
                <a:cs typeface="B Nazanin" panose="00000400000000000000" pitchFamily="2" charset="-78"/>
              </a:rPr>
              <a:t>تغییر رشته :</a:t>
            </a:r>
            <a:r>
              <a:rPr lang="ar-SA" sz="2800" dirty="0">
                <a:solidFill>
                  <a:srgbClr val="0070C0"/>
                </a:solidFill>
                <a:cs typeface="B Nazanin" panose="00000400000000000000" pitchFamily="2" charset="-78"/>
              </a:rPr>
              <a:t> </a:t>
            </a:r>
            <a:r>
              <a:rPr lang="ar-SA" sz="2800" dirty="0">
                <a:cs typeface="B Nazanin" panose="00000400000000000000" pitchFamily="2" charset="-78"/>
              </a:rPr>
              <a:t>دانشجو در صورت دارا بودن شرایط با موافقت دانشگاه مشروط به امکان ادامه تحصیل در سنوات مجاز باقیمانده </a:t>
            </a:r>
            <a:r>
              <a:rPr lang="ar-SA" sz="2800" dirty="0">
                <a:solidFill>
                  <a:srgbClr val="FF0000"/>
                </a:solidFill>
                <a:cs typeface="B Nazanin" panose="00000400000000000000" pitchFamily="2" charset="-78"/>
              </a:rPr>
              <a:t>فقط یکبار </a:t>
            </a:r>
            <a:r>
              <a:rPr lang="ar-SA" sz="2800" dirty="0">
                <a:cs typeface="B Nazanin" panose="00000400000000000000" pitchFamily="2" charset="-78"/>
              </a:rPr>
              <a:t>می تواند رشته تحصیلی خود را تغییر دهد.</a:t>
            </a:r>
            <a:endParaRPr lang="en-US" sz="2800" dirty="0">
              <a:cs typeface="B Nazanin" panose="00000400000000000000" pitchFamily="2" charset="-78"/>
            </a:endParaRPr>
          </a:p>
          <a:p>
            <a:r>
              <a:rPr lang="ar-SA" sz="2800" b="1" dirty="0">
                <a:solidFill>
                  <a:srgbClr val="0070C0"/>
                </a:solidFill>
                <a:cs typeface="B Nazanin" panose="00000400000000000000" pitchFamily="2" charset="-78"/>
              </a:rPr>
              <a:t>معرفی به استاد :</a:t>
            </a:r>
            <a:r>
              <a:rPr lang="ar-SA" sz="2800" dirty="0">
                <a:solidFill>
                  <a:srgbClr val="0070C0"/>
                </a:solidFill>
                <a:cs typeface="B Nazanin" panose="00000400000000000000" pitchFamily="2" charset="-78"/>
              </a:rPr>
              <a:t> </a:t>
            </a:r>
            <a:r>
              <a:rPr lang="ar-SA" sz="2800" dirty="0">
                <a:cs typeface="B Nazanin" panose="00000400000000000000" pitchFamily="2" charset="-78"/>
              </a:rPr>
              <a:t>در صورتی که دانشجو در آخرین نیمسال تحصیلی برای فارغ التحصیلی </a:t>
            </a:r>
            <a:r>
              <a:rPr lang="ar-SA" sz="2800" dirty="0">
                <a:solidFill>
                  <a:srgbClr val="FF0000"/>
                </a:solidFill>
                <a:cs typeface="B Nazanin" panose="00000400000000000000" pitchFamily="2" charset="-78"/>
              </a:rPr>
              <a:t>2 </a:t>
            </a:r>
            <a:r>
              <a:rPr lang="ar-SA" sz="2800" dirty="0">
                <a:cs typeface="B Nazanin" panose="00000400000000000000" pitchFamily="2" charset="-78"/>
              </a:rPr>
              <a:t>درس نظری داشته باشد می تواند با تائید گروه آن دروس را بصورت معرفی استاد بگذراند</a:t>
            </a:r>
            <a:r>
              <a:rPr lang="ar-SA" sz="2800" dirty="0" smtClean="0">
                <a:cs typeface="B Nazanin" panose="00000400000000000000" pitchFamily="2" charset="-78"/>
              </a:rPr>
              <a:t>.</a:t>
            </a:r>
            <a:endParaRPr lang="en-US" sz="280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10914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3265432"/>
          </a:xfrm>
        </p:spPr>
        <p:txBody>
          <a:bodyPr>
            <a:noAutofit/>
          </a:bodyPr>
          <a:lstStyle/>
          <a:p>
            <a:pPr algn="ctr"/>
            <a:r>
              <a:rPr lang="ar-SA" sz="6600" b="1" dirty="0">
                <a:solidFill>
                  <a:srgbClr val="7030A0"/>
                </a:solidFill>
                <a:cs typeface="B Compset" panose="00000400000000000000" pitchFamily="2" charset="-78"/>
              </a:rPr>
              <a:t>مقررات مربوط به </a:t>
            </a:r>
            <a:r>
              <a:rPr lang="fa-IR" sz="6600" b="1" dirty="0" smtClean="0">
                <a:solidFill>
                  <a:srgbClr val="7030A0"/>
                </a:solidFill>
                <a:cs typeface="B Compset" panose="00000400000000000000" pitchFamily="2" charset="-78"/>
              </a:rPr>
              <a:t/>
            </a:r>
            <a:br>
              <a:rPr lang="fa-IR" sz="6600" b="1" dirty="0" smtClean="0">
                <a:solidFill>
                  <a:srgbClr val="7030A0"/>
                </a:solidFill>
                <a:cs typeface="B Compset" panose="00000400000000000000" pitchFamily="2" charset="-78"/>
              </a:rPr>
            </a:br>
            <a:r>
              <a:rPr lang="ar-SA" sz="6600" b="1" dirty="0" smtClean="0">
                <a:solidFill>
                  <a:srgbClr val="7030A0"/>
                </a:solidFill>
                <a:cs typeface="B Compset" panose="00000400000000000000" pitchFamily="2" charset="-78"/>
              </a:rPr>
              <a:t>انتخاب </a:t>
            </a:r>
            <a:r>
              <a:rPr lang="ar-SA" sz="6600" b="1" dirty="0">
                <a:solidFill>
                  <a:srgbClr val="7030A0"/>
                </a:solidFill>
                <a:cs typeface="B Compset" panose="00000400000000000000" pitchFamily="2" charset="-78"/>
              </a:rPr>
              <a:t>واحد(کارشناسی</a:t>
            </a:r>
            <a:r>
              <a:rPr lang="ar-SA" sz="6600" b="1" dirty="0" smtClean="0">
                <a:solidFill>
                  <a:srgbClr val="7030A0"/>
                </a:solidFill>
                <a:cs typeface="B Compset" panose="00000400000000000000" pitchFamily="2" charset="-78"/>
              </a:rPr>
              <a:t>)</a:t>
            </a:r>
            <a:endParaRPr lang="fa-IR" sz="6600" b="1" dirty="0">
              <a:solidFill>
                <a:srgbClr val="7030A0"/>
              </a:solidFill>
              <a:cs typeface="B Compset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0658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1" y="980728"/>
            <a:ext cx="7920880" cy="5400600"/>
          </a:xfrm>
        </p:spPr>
        <p:txBody>
          <a:bodyPr>
            <a:normAutofit fontScale="92500" lnSpcReduction="20000"/>
          </a:bodyPr>
          <a:lstStyle/>
          <a:p>
            <a:pPr marL="525780" lvl="0" indent="-457200" algn="just">
              <a:buClrTx/>
              <a:buFont typeface="+mj-lt"/>
              <a:buAutoNum type="arabicPeriod"/>
            </a:pPr>
            <a:r>
              <a:rPr lang="fa-IR" sz="3400" dirty="0">
                <a:solidFill>
                  <a:schemeClr val="tx1"/>
                </a:solidFill>
                <a:cs typeface="B Nazanin" panose="00000400000000000000" pitchFamily="2" charset="-78"/>
              </a:rPr>
              <a:t>رعايت</a:t>
            </a:r>
            <a:r>
              <a:rPr lang="fa-IR" sz="3400" dirty="0">
                <a:solidFill>
                  <a:srgbClr val="FF0000"/>
                </a:solidFill>
                <a:cs typeface="B Nazanin" panose="00000400000000000000" pitchFamily="2" charset="-78"/>
              </a:rPr>
              <a:t> پيشنياز </a:t>
            </a:r>
            <a:r>
              <a:rPr lang="fa-IR" sz="3400" dirty="0">
                <a:solidFill>
                  <a:schemeClr val="tx1"/>
                </a:solidFill>
                <a:cs typeface="B Nazanin" panose="00000400000000000000" pitchFamily="2" charset="-78"/>
              </a:rPr>
              <a:t>براي كليه دانشجويان الزامي است</a:t>
            </a:r>
            <a:r>
              <a:rPr lang="en-US" sz="3400" dirty="0">
                <a:solidFill>
                  <a:schemeClr val="tx1"/>
                </a:solidFill>
                <a:cs typeface="B Nazanin" panose="00000400000000000000" pitchFamily="2" charset="-78"/>
              </a:rPr>
              <a:t>.</a:t>
            </a:r>
          </a:p>
          <a:p>
            <a:pPr marL="525780" lvl="0" indent="-457200" algn="just">
              <a:buClrTx/>
              <a:buFont typeface="+mj-lt"/>
              <a:buAutoNum type="arabicPeriod"/>
            </a:pPr>
            <a:r>
              <a:rPr lang="fa-IR" sz="3400" dirty="0">
                <a:solidFill>
                  <a:schemeClr val="tx1"/>
                </a:solidFill>
                <a:cs typeface="B Nazanin" panose="00000400000000000000" pitchFamily="2" charset="-78"/>
              </a:rPr>
              <a:t>دانشجويان تا روز حذف و اضافه ملزم به آوردن </a:t>
            </a:r>
            <a:r>
              <a:rPr lang="fa-IR" sz="3400" dirty="0">
                <a:solidFill>
                  <a:srgbClr val="FF0000"/>
                </a:solidFill>
                <a:cs typeface="B Nazanin" panose="00000400000000000000" pitchFamily="2" charset="-78"/>
              </a:rPr>
              <a:t>نمرات</a:t>
            </a:r>
            <a:r>
              <a:rPr lang="fa-IR" sz="3400" dirty="0">
                <a:solidFill>
                  <a:schemeClr val="tx1"/>
                </a:solidFill>
                <a:cs typeface="B Nazanin" panose="00000400000000000000" pitchFamily="2" charset="-78"/>
              </a:rPr>
              <a:t> </a:t>
            </a:r>
            <a:r>
              <a:rPr lang="fa-IR" sz="3400" dirty="0">
                <a:solidFill>
                  <a:srgbClr val="FF0000"/>
                </a:solidFill>
                <a:cs typeface="B Nazanin" panose="00000400000000000000" pitchFamily="2" charset="-78"/>
              </a:rPr>
              <a:t>مهماني</a:t>
            </a:r>
            <a:r>
              <a:rPr lang="fa-IR" sz="3400" dirty="0">
                <a:solidFill>
                  <a:schemeClr val="tx1"/>
                </a:solidFill>
                <a:cs typeface="B Nazanin" panose="00000400000000000000" pitchFamily="2" charset="-78"/>
              </a:rPr>
              <a:t> خود از دانشگاه مقصد مي‌باشند</a:t>
            </a:r>
            <a:r>
              <a:rPr lang="en-US" sz="3400" dirty="0">
                <a:solidFill>
                  <a:schemeClr val="tx1"/>
                </a:solidFill>
                <a:cs typeface="B Nazanin" panose="00000400000000000000" pitchFamily="2" charset="-78"/>
              </a:rPr>
              <a:t>. </a:t>
            </a:r>
            <a:r>
              <a:rPr lang="fa-IR" sz="3400" dirty="0">
                <a:solidFill>
                  <a:schemeClr val="tx1"/>
                </a:solidFill>
                <a:cs typeface="B Nazanin" panose="00000400000000000000" pitchFamily="2" charset="-78"/>
              </a:rPr>
              <a:t>در غير اينصورت حق انتخاب بيش از </a:t>
            </a:r>
            <a:r>
              <a:rPr lang="fa-IR" sz="3400" dirty="0" smtClean="0">
                <a:solidFill>
                  <a:schemeClr val="tx1"/>
                </a:solidFill>
                <a:cs typeface="B Nazanin" panose="00000400000000000000" pitchFamily="2" charset="-78"/>
              </a:rPr>
              <a:t>14واحد </a:t>
            </a:r>
            <a:r>
              <a:rPr lang="fa-IR" sz="3400" dirty="0">
                <a:solidFill>
                  <a:schemeClr val="tx1"/>
                </a:solidFill>
                <a:cs typeface="B Nazanin" panose="00000400000000000000" pitchFamily="2" charset="-78"/>
              </a:rPr>
              <a:t>درسي در نيمسال فوق را نخواهند داشت</a:t>
            </a:r>
            <a:r>
              <a:rPr lang="en-US" sz="3400" dirty="0">
                <a:solidFill>
                  <a:schemeClr val="tx1"/>
                </a:solidFill>
                <a:cs typeface="B Nazanin" panose="00000400000000000000" pitchFamily="2" charset="-78"/>
              </a:rPr>
              <a:t>.</a:t>
            </a:r>
          </a:p>
          <a:p>
            <a:pPr marL="525780" lvl="0" indent="-457200" algn="just">
              <a:buClrTx/>
              <a:buFont typeface="+mj-lt"/>
              <a:buAutoNum type="arabicPeriod"/>
            </a:pPr>
            <a:r>
              <a:rPr lang="fa-IR" sz="3400" dirty="0">
                <a:solidFill>
                  <a:schemeClr val="tx1"/>
                </a:solidFill>
                <a:cs typeface="B Nazanin" panose="00000400000000000000" pitchFamily="2" charset="-78"/>
              </a:rPr>
              <a:t>حداقل تعداد واحدهاي انتخابي دانشجو (روزانه يا نوبت دوم) در هر ترم نبايد از </a:t>
            </a:r>
            <a:r>
              <a:rPr lang="fa-IR" sz="3400" dirty="0">
                <a:solidFill>
                  <a:srgbClr val="FF0000"/>
                </a:solidFill>
                <a:cs typeface="B Nazanin" panose="00000400000000000000" pitchFamily="2" charset="-78"/>
              </a:rPr>
              <a:t>12</a:t>
            </a:r>
            <a:r>
              <a:rPr lang="fa-IR" sz="3400" dirty="0">
                <a:solidFill>
                  <a:schemeClr val="tx1"/>
                </a:solidFill>
                <a:cs typeface="B Nazanin" panose="00000400000000000000" pitchFamily="2" charset="-78"/>
              </a:rPr>
              <a:t>کمتر  </a:t>
            </a:r>
            <a:r>
              <a:rPr lang="fa-IR" sz="3400" dirty="0" smtClean="0">
                <a:solidFill>
                  <a:schemeClr val="tx1"/>
                </a:solidFill>
                <a:cs typeface="B Nazanin" panose="00000400000000000000" pitchFamily="2" charset="-78"/>
              </a:rPr>
              <a:t>باشد و </a:t>
            </a:r>
            <a:r>
              <a:rPr lang="fa-IR" sz="3400" dirty="0">
                <a:solidFill>
                  <a:schemeClr val="tx1"/>
                </a:solidFill>
                <a:cs typeface="B Nazanin" panose="00000400000000000000" pitchFamily="2" charset="-78"/>
              </a:rPr>
              <a:t>حداکثر تعدادواحدها نباید از </a:t>
            </a:r>
            <a:r>
              <a:rPr lang="fa-IR" sz="3400" dirty="0">
                <a:solidFill>
                  <a:srgbClr val="FF0000"/>
                </a:solidFill>
                <a:cs typeface="B Nazanin" panose="00000400000000000000" pitchFamily="2" charset="-78"/>
              </a:rPr>
              <a:t>20</a:t>
            </a:r>
            <a:r>
              <a:rPr lang="fa-IR" sz="3400" dirty="0">
                <a:solidFill>
                  <a:schemeClr val="tx1"/>
                </a:solidFill>
                <a:cs typeface="B Nazanin" panose="00000400000000000000" pitchFamily="2" charset="-78"/>
              </a:rPr>
              <a:t> بیشتر باشد مگر اینکه دانشجو معدل الف یا ترم آخر باشد.</a:t>
            </a:r>
            <a:endParaRPr lang="en-US" sz="3400" dirty="0">
              <a:solidFill>
                <a:schemeClr val="tx1"/>
              </a:solidFill>
              <a:cs typeface="B Nazanin" panose="00000400000000000000" pitchFamily="2" charset="-78"/>
            </a:endParaRPr>
          </a:p>
          <a:p>
            <a:pPr marL="525780" lvl="0" indent="-457200" algn="just">
              <a:buClrTx/>
              <a:buFont typeface="+mj-lt"/>
              <a:buAutoNum type="arabicPeriod"/>
            </a:pPr>
            <a:r>
              <a:rPr lang="fa-IR" sz="3400" dirty="0">
                <a:solidFill>
                  <a:srgbClr val="FF0000"/>
                </a:solidFill>
                <a:cs typeface="B Nazanin" panose="00000400000000000000" pitchFamily="2" charset="-78"/>
              </a:rPr>
              <a:t>دانشجويان مشروط</a:t>
            </a:r>
            <a:r>
              <a:rPr lang="fa-IR" sz="3400" dirty="0">
                <a:solidFill>
                  <a:schemeClr val="tx1"/>
                </a:solidFill>
                <a:cs typeface="B Nazanin" panose="00000400000000000000" pitchFamily="2" charset="-78"/>
              </a:rPr>
              <a:t> به هيچ وجه مجاز به انتخاب بيش از 14 واحد نيستند</a:t>
            </a:r>
            <a:r>
              <a:rPr lang="en-US" sz="3400" dirty="0">
                <a:solidFill>
                  <a:schemeClr val="tx1"/>
                </a:solidFill>
                <a:cs typeface="B Nazanin" panose="00000400000000000000" pitchFamily="2" charset="-78"/>
              </a:rPr>
              <a:t>.</a:t>
            </a:r>
          </a:p>
          <a:p>
            <a:pPr marL="525780" lvl="0" indent="-457200" algn="just">
              <a:buClrTx/>
              <a:buFont typeface="+mj-lt"/>
              <a:buAutoNum type="arabicPeriod"/>
            </a:pPr>
            <a:r>
              <a:rPr lang="fa-IR" sz="3400" dirty="0">
                <a:solidFill>
                  <a:schemeClr val="tx1"/>
                </a:solidFill>
                <a:cs typeface="B Nazanin" panose="00000400000000000000" pitchFamily="2" charset="-78"/>
              </a:rPr>
              <a:t>هر دانشجو در هر ترم فقط </a:t>
            </a:r>
            <a:r>
              <a:rPr lang="fa-IR" sz="3400" dirty="0">
                <a:solidFill>
                  <a:srgbClr val="FF0000"/>
                </a:solidFill>
                <a:cs typeface="B Nazanin" panose="00000400000000000000" pitchFamily="2" charset="-78"/>
              </a:rPr>
              <a:t>يك درس</a:t>
            </a:r>
            <a:r>
              <a:rPr lang="fa-IR" sz="3400" dirty="0">
                <a:solidFill>
                  <a:schemeClr val="tx1"/>
                </a:solidFill>
                <a:cs typeface="B Nazanin" panose="00000400000000000000" pitchFamily="2" charset="-78"/>
              </a:rPr>
              <a:t> از ميان دروس گروه </a:t>
            </a:r>
            <a:r>
              <a:rPr lang="fa-IR" sz="3400" dirty="0">
                <a:solidFill>
                  <a:srgbClr val="FF0000"/>
                </a:solidFill>
                <a:cs typeface="B Nazanin" panose="00000400000000000000" pitchFamily="2" charset="-78"/>
              </a:rPr>
              <a:t>معارف اسلامي </a:t>
            </a:r>
            <a:r>
              <a:rPr lang="fa-IR" sz="3400" dirty="0">
                <a:solidFill>
                  <a:schemeClr val="tx1"/>
                </a:solidFill>
                <a:cs typeface="B Nazanin" panose="00000400000000000000" pitchFamily="2" charset="-78"/>
              </a:rPr>
              <a:t>را مي تواند انتخاب نمايد</a:t>
            </a:r>
            <a:r>
              <a:rPr lang="en-US" sz="3400" dirty="0">
                <a:solidFill>
                  <a:schemeClr val="tx1"/>
                </a:solidFill>
                <a:cs typeface="B Nazanin" panose="00000400000000000000" pitchFamily="2" charset="-78"/>
              </a:rPr>
              <a:t>.</a:t>
            </a:r>
            <a:r>
              <a:rPr lang="fa-IR" sz="3400" dirty="0">
                <a:solidFill>
                  <a:schemeClr val="tx1"/>
                </a:solidFill>
                <a:cs typeface="B Nazanin" panose="00000400000000000000" pitchFamily="2" charset="-78"/>
              </a:rPr>
              <a:t> </a:t>
            </a:r>
            <a:endParaRPr lang="en-US" sz="3400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0472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692696"/>
            <a:ext cx="7920880" cy="5688632"/>
          </a:xfrm>
        </p:spPr>
        <p:txBody>
          <a:bodyPr>
            <a:noAutofit/>
          </a:bodyPr>
          <a:lstStyle/>
          <a:p>
            <a:pPr marL="582930" lvl="0" indent="-514350">
              <a:buClrTx/>
              <a:buFont typeface="+mj-lt"/>
              <a:buAutoNum type="arabicPeriod" startAt="6"/>
            </a:pPr>
            <a:r>
              <a:rPr lang="fa-IR" sz="2600" dirty="0">
                <a:solidFill>
                  <a:schemeClr val="tx1"/>
                </a:solidFill>
                <a:cs typeface="B Nazanin" panose="00000400000000000000" pitchFamily="2" charset="-78"/>
              </a:rPr>
              <a:t>هر دانشجو در هر ترم فقط يكي از دروس </a:t>
            </a:r>
            <a:r>
              <a:rPr lang="fa-IR" sz="2600" dirty="0">
                <a:solidFill>
                  <a:srgbClr val="FF0000"/>
                </a:solidFill>
                <a:cs typeface="B Nazanin" panose="00000400000000000000" pitchFamily="2" charset="-78"/>
              </a:rPr>
              <a:t>زبان خارجي </a:t>
            </a:r>
            <a:r>
              <a:rPr lang="fa-IR" sz="2600" dirty="0">
                <a:solidFill>
                  <a:schemeClr val="tx1"/>
                </a:solidFill>
                <a:cs typeface="B Nazanin" panose="00000400000000000000" pitchFamily="2" charset="-78"/>
              </a:rPr>
              <a:t>يا </a:t>
            </a:r>
            <a:r>
              <a:rPr lang="fa-IR" sz="2600" dirty="0">
                <a:solidFill>
                  <a:srgbClr val="FF0000"/>
                </a:solidFill>
                <a:cs typeface="B Nazanin" panose="00000400000000000000" pitchFamily="2" charset="-78"/>
              </a:rPr>
              <a:t>زبان فارسي </a:t>
            </a:r>
            <a:r>
              <a:rPr lang="fa-IR" sz="2600" dirty="0">
                <a:solidFill>
                  <a:schemeClr val="tx1"/>
                </a:solidFill>
                <a:cs typeface="B Nazanin" panose="00000400000000000000" pitchFamily="2" charset="-78"/>
              </a:rPr>
              <a:t>را مي‌تواند انتخاب نمايد</a:t>
            </a:r>
            <a:r>
              <a:rPr lang="en-US" sz="2600" dirty="0">
                <a:solidFill>
                  <a:schemeClr val="tx1"/>
                </a:solidFill>
                <a:cs typeface="B Nazanin" panose="00000400000000000000" pitchFamily="2" charset="-78"/>
              </a:rPr>
              <a:t>.</a:t>
            </a:r>
          </a:p>
          <a:p>
            <a:pPr marL="582930" lvl="0" indent="-514350">
              <a:buClrTx/>
              <a:buFont typeface="+mj-lt"/>
              <a:buAutoNum type="arabicPeriod" startAt="6"/>
            </a:pPr>
            <a:r>
              <a:rPr lang="fa-IR" sz="2600" dirty="0">
                <a:solidFill>
                  <a:schemeClr val="tx1"/>
                </a:solidFill>
                <a:cs typeface="B Nazanin" panose="00000400000000000000" pitchFamily="2" charset="-78"/>
              </a:rPr>
              <a:t>دانشجو مجاز به انتخاب واحد دروسي كه برنامه هفتگي يا برنامه امتحاني آنها </a:t>
            </a:r>
            <a:r>
              <a:rPr lang="fa-IR" sz="2600" dirty="0">
                <a:solidFill>
                  <a:srgbClr val="FF0000"/>
                </a:solidFill>
                <a:cs typeface="B Nazanin" panose="00000400000000000000" pitchFamily="2" charset="-78"/>
              </a:rPr>
              <a:t>تداخل </a:t>
            </a:r>
            <a:r>
              <a:rPr lang="fa-IR" sz="2600" dirty="0">
                <a:solidFill>
                  <a:schemeClr val="tx1"/>
                </a:solidFill>
                <a:cs typeface="B Nazanin" panose="00000400000000000000" pitchFamily="2" charset="-78"/>
              </a:rPr>
              <a:t>دارند، نمي‌باشد</a:t>
            </a:r>
            <a:r>
              <a:rPr lang="en-US" sz="2600" dirty="0">
                <a:solidFill>
                  <a:schemeClr val="tx1"/>
                </a:solidFill>
                <a:cs typeface="B Nazanin" panose="00000400000000000000" pitchFamily="2" charset="-78"/>
              </a:rPr>
              <a:t>.</a:t>
            </a:r>
          </a:p>
          <a:p>
            <a:pPr marL="582930" lvl="0" indent="-514350">
              <a:buClrTx/>
              <a:buFont typeface="+mj-lt"/>
              <a:buAutoNum type="arabicPeriod" startAt="6"/>
            </a:pPr>
            <a:r>
              <a:rPr lang="fa-IR" sz="2600" dirty="0">
                <a:solidFill>
                  <a:schemeClr val="tx1"/>
                </a:solidFill>
                <a:cs typeface="B Nazanin" panose="00000400000000000000" pitchFamily="2" charset="-78"/>
              </a:rPr>
              <a:t>اخذ </a:t>
            </a:r>
            <a:r>
              <a:rPr lang="fa-IR" sz="2600" dirty="0" smtClean="0">
                <a:solidFill>
                  <a:schemeClr val="tx1"/>
                </a:solidFill>
                <a:cs typeface="B Nazanin" panose="00000400000000000000" pitchFamily="2" charset="-78"/>
              </a:rPr>
              <a:t>کارآموزی</a:t>
            </a:r>
            <a:r>
              <a:rPr lang="fa-IR" sz="2600" dirty="0" smtClean="0">
                <a:solidFill>
                  <a:srgbClr val="FF0000"/>
                </a:solidFill>
                <a:cs typeface="B Nazanin" panose="00000400000000000000" pitchFamily="2" charset="-78"/>
              </a:rPr>
              <a:t> </a:t>
            </a:r>
            <a:r>
              <a:rPr lang="fa-IR" sz="2600" dirty="0">
                <a:solidFill>
                  <a:schemeClr val="tx1"/>
                </a:solidFill>
                <a:cs typeface="B Nazanin" panose="00000400000000000000" pitchFamily="2" charset="-78"/>
              </a:rPr>
              <a:t>تخصصی پس از گذراندن حداقل </a:t>
            </a:r>
            <a:r>
              <a:rPr lang="fa-IR" sz="2600" dirty="0">
                <a:solidFill>
                  <a:srgbClr val="FF0000"/>
                </a:solidFill>
                <a:cs typeface="B Nazanin" panose="00000400000000000000" pitchFamily="2" charset="-78"/>
              </a:rPr>
              <a:t>100</a:t>
            </a:r>
            <a:r>
              <a:rPr lang="fa-IR" sz="2600" dirty="0">
                <a:solidFill>
                  <a:schemeClr val="tx1"/>
                </a:solidFill>
                <a:cs typeface="B Nazanin" panose="00000400000000000000" pitchFamily="2" charset="-78"/>
              </a:rPr>
              <a:t> واحد درسی می باشد</a:t>
            </a:r>
            <a:r>
              <a:rPr lang="fa-IR" sz="2600" dirty="0" smtClean="0">
                <a:solidFill>
                  <a:schemeClr val="tx1"/>
                </a:solidFill>
                <a:cs typeface="B Nazanin" panose="00000400000000000000" pitchFamily="2" charset="-78"/>
              </a:rPr>
              <a:t>.</a:t>
            </a:r>
            <a:endParaRPr lang="en-US" sz="2600" dirty="0">
              <a:solidFill>
                <a:schemeClr val="tx1"/>
              </a:solidFill>
              <a:cs typeface="B Nazanin" panose="00000400000000000000" pitchFamily="2" charset="-78"/>
            </a:endParaRPr>
          </a:p>
          <a:p>
            <a:pPr marL="582930" lvl="0" indent="-514350">
              <a:buClrTx/>
              <a:buFont typeface="+mj-lt"/>
              <a:buAutoNum type="arabicPeriod" startAt="6"/>
            </a:pPr>
            <a:r>
              <a:rPr lang="fa-IR" sz="2600" dirty="0">
                <a:solidFill>
                  <a:srgbClr val="FF0000"/>
                </a:solidFill>
                <a:cs typeface="B Nazanin" panose="00000400000000000000" pitchFamily="2" charset="-78"/>
              </a:rPr>
              <a:t>دروس عمومي </a:t>
            </a:r>
            <a:r>
              <a:rPr lang="fa-IR" sz="2600" dirty="0">
                <a:solidFill>
                  <a:schemeClr val="tx1"/>
                </a:solidFill>
                <a:cs typeface="B Nazanin" panose="00000400000000000000" pitchFamily="2" charset="-78"/>
              </a:rPr>
              <a:t>معارف اسلامي، </a:t>
            </a:r>
            <a:r>
              <a:rPr lang="fa-IR" sz="2600" dirty="0" smtClean="0">
                <a:solidFill>
                  <a:schemeClr val="tx1"/>
                </a:solidFill>
                <a:cs typeface="B Nazanin" panose="00000400000000000000" pitchFamily="2" charset="-78"/>
              </a:rPr>
              <a:t>بهداشت </a:t>
            </a:r>
            <a:r>
              <a:rPr lang="fa-IR" sz="2600" dirty="0">
                <a:solidFill>
                  <a:schemeClr val="tx1"/>
                </a:solidFill>
                <a:cs typeface="B Nazanin" panose="00000400000000000000" pitchFamily="2" charset="-78"/>
              </a:rPr>
              <a:t>ودانش خانواده و تربيت بدني در سطح دانشگاه به صورت </a:t>
            </a:r>
            <a:r>
              <a:rPr lang="fa-IR" sz="2600" dirty="0">
                <a:solidFill>
                  <a:srgbClr val="FF0000"/>
                </a:solidFill>
                <a:cs typeface="B Nazanin" panose="00000400000000000000" pitchFamily="2" charset="-78"/>
              </a:rPr>
              <a:t>متمركز</a:t>
            </a:r>
            <a:r>
              <a:rPr lang="fa-IR" sz="2600" dirty="0">
                <a:solidFill>
                  <a:schemeClr val="tx1"/>
                </a:solidFill>
                <a:cs typeface="B Nazanin" panose="00000400000000000000" pitchFamily="2" charset="-78"/>
              </a:rPr>
              <a:t> ارايه می‌شوند</a:t>
            </a:r>
            <a:r>
              <a:rPr lang="en-US" sz="2600" dirty="0">
                <a:solidFill>
                  <a:schemeClr val="tx1"/>
                </a:solidFill>
                <a:cs typeface="B Nazanin" panose="00000400000000000000" pitchFamily="2" charset="-78"/>
              </a:rPr>
              <a:t> .</a:t>
            </a:r>
            <a:r>
              <a:rPr lang="fa-IR" sz="2600" dirty="0">
                <a:solidFill>
                  <a:schemeClr val="tx1"/>
                </a:solidFill>
                <a:cs typeface="B Nazanin" panose="00000400000000000000" pitchFamily="2" charset="-78"/>
              </a:rPr>
              <a:t>دانشجويان محترم با توجه به برنامه ارايه شده توسط گروه‌هاي متولي دروس، مي‌توانند انتخاب واحد نمايند</a:t>
            </a:r>
            <a:r>
              <a:rPr lang="en-US" sz="2600" dirty="0" smtClean="0">
                <a:solidFill>
                  <a:schemeClr val="tx1"/>
                </a:solidFill>
                <a:cs typeface="B Nazanin" panose="00000400000000000000" pitchFamily="2" charset="-78"/>
              </a:rPr>
              <a:t>.</a:t>
            </a:r>
            <a:endParaRPr lang="en-US" sz="2600" dirty="0">
              <a:solidFill>
                <a:schemeClr val="tx1"/>
              </a:solidFill>
              <a:cs typeface="B Nazanin" panose="00000400000000000000" pitchFamily="2" charset="-78"/>
            </a:endParaRPr>
          </a:p>
          <a:p>
            <a:pPr marL="582930" lvl="0" indent="-514350">
              <a:buClrTx/>
              <a:buFont typeface="+mj-lt"/>
              <a:buAutoNum type="arabicPeriod" startAt="6"/>
            </a:pPr>
            <a:r>
              <a:rPr lang="fa-IR" sz="2600" dirty="0">
                <a:solidFill>
                  <a:schemeClr val="tx1"/>
                </a:solidFill>
                <a:cs typeface="B Nazanin" panose="00000400000000000000" pitchFamily="2" charset="-78"/>
              </a:rPr>
              <a:t>برنامه ترمی و مقررات مربوطه در هرترم قبل از انتخاب واحد در سایت دانشکده قرار داده می شود دانشجویان عزیز قبل از انتخاب واحد حتما" آن را مطالعه نمایند  </a:t>
            </a:r>
            <a:r>
              <a:rPr lang="fa-IR" sz="2600" dirty="0" smtClean="0">
                <a:solidFill>
                  <a:schemeClr val="tx1"/>
                </a:solidFill>
                <a:cs typeface="B Nazanin" panose="00000400000000000000" pitchFamily="2" charset="-78"/>
              </a:rPr>
              <a:t>.</a:t>
            </a:r>
            <a:endParaRPr lang="en-US" sz="2600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47799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 rot="20351898">
            <a:off x="387980" y="2866388"/>
            <a:ext cx="532709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4000" dirty="0">
                <a:latin typeface="IranNastaliq" panose="02000503000000020003" pitchFamily="2" charset="0"/>
                <a:cs typeface="IranNastaliq" panose="02000503000000020003" pitchFamily="2" charset="0"/>
              </a:rPr>
              <a:t>با آرزوی موفقت و سپاس از حسن توجه شما</a:t>
            </a:r>
            <a:endParaRPr lang="en-US" sz="4000" dirty="0">
              <a:latin typeface="IranNastaliq" panose="02000503000000020003" pitchFamily="2" charset="0"/>
              <a:cs typeface="IranNastaliq" panose="0200050300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00564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45</TotalTime>
  <Words>484</Words>
  <Application>Microsoft Office PowerPoint</Application>
  <PresentationFormat>On-screen Show (4:3)</PresentationFormat>
  <Paragraphs>24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B Compset</vt:lpstr>
      <vt:lpstr>B Nazanin</vt:lpstr>
      <vt:lpstr>Century Gothic</vt:lpstr>
      <vt:lpstr>IranNastaliq</vt:lpstr>
      <vt:lpstr>Tahoma</vt:lpstr>
      <vt:lpstr>Wingdings 2</vt:lpstr>
      <vt:lpstr>Austin</vt:lpstr>
      <vt:lpstr>PowerPoint Presentation</vt:lpstr>
      <vt:lpstr>PowerPoint Presentation</vt:lpstr>
      <vt:lpstr>PowerPoint Presentation</vt:lpstr>
      <vt:lpstr>PowerPoint Presentation</vt:lpstr>
      <vt:lpstr>مقررات مربوط به  انتخاب واحد(کارشناسی)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 7</dc:creator>
  <cp:lastModifiedBy>Admin</cp:lastModifiedBy>
  <cp:revision>9</cp:revision>
  <dcterms:created xsi:type="dcterms:W3CDTF">2018-10-08T07:45:56Z</dcterms:created>
  <dcterms:modified xsi:type="dcterms:W3CDTF">2025-01-04T11:55:39Z</dcterms:modified>
</cp:coreProperties>
</file>